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7" r:id="rId5"/>
    <p:sldId id="268" r:id="rId6"/>
    <p:sldId id="271" r:id="rId7"/>
    <p:sldId id="269" r:id="rId8"/>
    <p:sldId id="270" r:id="rId9"/>
    <p:sldId id="258" r:id="rId10"/>
    <p:sldId id="263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07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868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642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995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566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395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74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9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350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753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704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CEE7-3B1E-4780-AD70-454D49D07FA6}" type="datetimeFigureOut">
              <a:rPr lang="es-AR" smtClean="0"/>
              <a:t>05/08/2024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4961-A8C3-484C-B57A-C66343019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02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537" y="529934"/>
            <a:ext cx="5868473" cy="3771609"/>
          </a:xfrm>
        </p:spPr>
        <p:txBody>
          <a:bodyPr>
            <a:norm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Si depositamos la verdad en la IA ¿Cuál será el Rol </a:t>
            </a:r>
            <a:r>
              <a:rPr lang="es-AR" b="1" dirty="0">
                <a:solidFill>
                  <a:schemeClr val="bg1"/>
                </a:solidFill>
              </a:rPr>
              <a:t>D</a:t>
            </a:r>
            <a:r>
              <a:rPr lang="es-AR" b="1" dirty="0" smtClean="0">
                <a:solidFill>
                  <a:schemeClr val="bg1"/>
                </a:solidFill>
              </a:rPr>
              <a:t>ocente?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950" y="0"/>
            <a:ext cx="1220795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24978"/>
            <a:ext cx="10515600" cy="1325563"/>
          </a:xfrm>
        </p:spPr>
        <p:txBody>
          <a:bodyPr>
            <a:noAutofit/>
          </a:bodyPr>
          <a:lstStyle/>
          <a:p>
            <a:r>
              <a:rPr lang="es-AR" sz="5400" b="1" dirty="0" smtClean="0">
                <a:solidFill>
                  <a:schemeClr val="bg1"/>
                </a:solidFill>
              </a:rPr>
              <a:t>¿Cuáles fueron los objetivos del encuentro?</a:t>
            </a:r>
            <a:endParaRPr lang="es-AR" sz="5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75019"/>
            <a:ext cx="10515600" cy="3201943"/>
          </a:xfrm>
        </p:spPr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bg1"/>
                </a:solidFill>
              </a:rPr>
              <a:t>Provocar </a:t>
            </a:r>
          </a:p>
          <a:p>
            <a:r>
              <a:rPr lang="es-AR" sz="5400" dirty="0" smtClean="0">
                <a:solidFill>
                  <a:schemeClr val="bg1"/>
                </a:solidFill>
              </a:rPr>
              <a:t>Pensar</a:t>
            </a:r>
          </a:p>
          <a:p>
            <a:pPr marL="0" indent="0">
              <a:buNone/>
            </a:pPr>
            <a:r>
              <a:rPr lang="es-AR" sz="5400" dirty="0">
                <a:solidFill>
                  <a:schemeClr val="bg1"/>
                </a:solidFill>
              </a:rPr>
              <a:t> </a:t>
            </a:r>
            <a:r>
              <a:rPr lang="es-AR" sz="5400" dirty="0" smtClean="0">
                <a:solidFill>
                  <a:schemeClr val="bg1"/>
                </a:solidFill>
              </a:rPr>
              <a:t>      </a:t>
            </a:r>
            <a:r>
              <a:rPr lang="es-AR" sz="6500" dirty="0" smtClean="0">
                <a:solidFill>
                  <a:schemeClr val="bg1"/>
                </a:solidFill>
              </a:rPr>
              <a:t>¡Muchas Gracias! </a:t>
            </a:r>
            <a:endParaRPr lang="es-AR" sz="6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50" y="0"/>
            <a:ext cx="1220795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014" y="970433"/>
            <a:ext cx="4673958" cy="909883"/>
          </a:xfrm>
        </p:spPr>
        <p:txBody>
          <a:bodyPr/>
          <a:lstStyle/>
          <a:p>
            <a:r>
              <a:rPr lang="es-AR" b="1" dirty="0" smtClean="0"/>
              <a:t>Progreso-Técnica-IA</a:t>
            </a:r>
            <a:r>
              <a:rPr lang="es-AR" dirty="0" smtClean="0"/>
              <a:t>  </a:t>
            </a:r>
            <a:endParaRPr lang="es-A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7866" y="2228045"/>
            <a:ext cx="4676106" cy="116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/>
              <a:t>Verdad</a:t>
            </a:r>
            <a:endParaRPr lang="es-A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7866" y="3670480"/>
            <a:ext cx="4843531" cy="1558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/>
              <a:t>Educación/Rol Docente 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45496" y="4046144"/>
            <a:ext cx="3409886" cy="76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bg1"/>
                </a:solidFill>
              </a:rPr>
              <a:t>Joaquín Robles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578071" y="3284760"/>
            <a:ext cx="1720802" cy="76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err="1" smtClean="0">
                <a:solidFill>
                  <a:schemeClr val="bg1"/>
                </a:solidFill>
              </a:rPr>
              <a:t>Arendt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824980" y="2628338"/>
            <a:ext cx="2157991" cy="800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bg1"/>
                </a:solidFill>
              </a:rPr>
              <a:t>Heidegger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438472" y="1919435"/>
            <a:ext cx="2157991" cy="800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bg1"/>
                </a:solidFill>
              </a:rPr>
              <a:t>Nietzsche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63499" y="4848136"/>
            <a:ext cx="3409886" cy="76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bg1"/>
                </a:solidFill>
              </a:rPr>
              <a:t>Gustavo Bueno</a:t>
            </a:r>
            <a:endParaRPr lang="es-AR" sz="4000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217852" y="1118773"/>
            <a:ext cx="3214255" cy="800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solidFill>
                  <a:schemeClr val="bg1"/>
                </a:solidFill>
              </a:rPr>
              <a:t>Helena Matute</a:t>
            </a:r>
            <a:endParaRPr lang="es-AR" sz="4000" b="1" dirty="0">
              <a:solidFill>
                <a:schemeClr val="bg1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573731" y="1385481"/>
            <a:ext cx="2285760" cy="842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err="1">
                <a:solidFill>
                  <a:schemeClr val="bg1"/>
                </a:solidFill>
              </a:rPr>
              <a:t>É</a:t>
            </a:r>
            <a:r>
              <a:rPr lang="es-AR" sz="4000" b="1" dirty="0" err="1" smtClean="0">
                <a:solidFill>
                  <a:schemeClr val="bg1"/>
                </a:solidFill>
              </a:rPr>
              <a:t>ric</a:t>
            </a:r>
            <a:r>
              <a:rPr lang="es-AR" sz="4000" b="1" dirty="0" smtClean="0">
                <a:solidFill>
                  <a:schemeClr val="bg1"/>
                </a:solidFill>
              </a:rPr>
              <a:t> </a:t>
            </a:r>
            <a:r>
              <a:rPr lang="es-AR" sz="4000" b="1" dirty="0" err="1" smtClean="0">
                <a:solidFill>
                  <a:schemeClr val="bg1"/>
                </a:solidFill>
              </a:rPr>
              <a:t>Sadin</a:t>
            </a:r>
            <a:endParaRPr lang="es-A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  <a:effectLst>
            <a:glow>
              <a:schemeClr val="accent1">
                <a:lumMod val="75000"/>
                <a:alpha val="40000"/>
              </a:schemeClr>
            </a:glow>
            <a:reflection stA="89000"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053" y="429621"/>
            <a:ext cx="6456218" cy="879475"/>
          </a:xfrm>
          <a:effectLst>
            <a:glow rad="228600">
              <a:srgbClr val="00B0F0">
                <a:alpha val="40000"/>
              </a:srgbClr>
            </a:glow>
          </a:effectLst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Progreso-Técnica-IA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313708" y="1364945"/>
            <a:ext cx="5326495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progreso?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35360" y="2247748"/>
            <a:ext cx="11357876" cy="436087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Concepto que no tiene más de 300 años de utilización.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Es un modelo temporal que no existió antes.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Etimología: </a:t>
            </a:r>
            <a:r>
              <a:rPr lang="es-AR" sz="3200" b="1" dirty="0" err="1" smtClean="0">
                <a:solidFill>
                  <a:schemeClr val="bg1"/>
                </a:solidFill>
              </a:rPr>
              <a:t>progressus</a:t>
            </a:r>
            <a:r>
              <a:rPr lang="es-AR" sz="3200" b="1" dirty="0" smtClean="0">
                <a:solidFill>
                  <a:schemeClr val="bg1"/>
                </a:solidFill>
              </a:rPr>
              <a:t> &lt;– </a:t>
            </a:r>
            <a:r>
              <a:rPr lang="es-AR" sz="3200" b="1" dirty="0" err="1" smtClean="0">
                <a:solidFill>
                  <a:schemeClr val="bg1"/>
                </a:solidFill>
              </a:rPr>
              <a:t>progredior</a:t>
            </a:r>
            <a:r>
              <a:rPr lang="es-AR" sz="3200" b="1" dirty="0" smtClean="0">
                <a:solidFill>
                  <a:schemeClr val="bg1"/>
                </a:solidFill>
              </a:rPr>
              <a:t> (pro, hacia delante y </a:t>
            </a:r>
            <a:r>
              <a:rPr lang="es-AR" sz="3200" b="1" dirty="0" err="1" smtClean="0">
                <a:solidFill>
                  <a:schemeClr val="bg1"/>
                </a:solidFill>
              </a:rPr>
              <a:t>gradior</a:t>
            </a:r>
            <a:r>
              <a:rPr lang="es-AR" sz="3200" b="1" dirty="0" smtClean="0">
                <a:solidFill>
                  <a:schemeClr val="bg1"/>
                </a:solidFill>
              </a:rPr>
              <a:t>, caminar avanzar.  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Supone una idea de tiempo </a:t>
            </a:r>
            <a:r>
              <a:rPr lang="es-AR" sz="3200" b="1" dirty="0" smtClean="0"/>
              <a:t>lineal, solidaria</a:t>
            </a:r>
            <a:r>
              <a:rPr lang="es-AR" sz="3200" b="1" dirty="0" smtClean="0">
                <a:solidFill>
                  <a:schemeClr val="bg1"/>
                </a:solidFill>
              </a:rPr>
              <a:t> con Newton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El progreso y su forma </a:t>
            </a:r>
            <a:r>
              <a:rPr lang="es-AR" sz="3200" b="1" dirty="0" smtClean="0"/>
              <a:t>ideológica</a:t>
            </a:r>
            <a:r>
              <a:rPr lang="es-AR" sz="32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Progreso-tecnología-confort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Confort amortigua golpes del siglo XIX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00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lumMod val="75000"/>
                <a:alpha val="40000"/>
              </a:schemeClr>
            </a:glow>
            <a:reflection stA="89000"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053" y="429621"/>
            <a:ext cx="2516846" cy="879475"/>
          </a:xfrm>
          <a:effectLst>
            <a:glow rad="228600">
              <a:srgbClr val="00B0F0">
                <a:alpha val="40000"/>
              </a:srgb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es-AR" b="1" dirty="0" smtClean="0">
                <a:solidFill>
                  <a:schemeClr val="bg1"/>
                </a:solidFill>
              </a:rPr>
              <a:t>Técnica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91747" y="552651"/>
            <a:ext cx="5465132" cy="75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900" b="1" i="1" dirty="0" smtClean="0">
                <a:solidFill>
                  <a:schemeClr val="bg1"/>
                </a:solidFill>
              </a:rPr>
              <a:t>¿Qué es la técnica?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35360" y="1429555"/>
            <a:ext cx="11357876" cy="517906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Heidegger </a:t>
            </a:r>
            <a:r>
              <a:rPr lang="es-A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s-AR" sz="32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tekhne</a:t>
            </a:r>
            <a:r>
              <a:rPr lang="es-A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: modo de revelar </a:t>
            </a:r>
          </a:p>
          <a:p>
            <a:pPr lvl="4" algn="just"/>
            <a:r>
              <a:rPr lang="es-A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AR" sz="3200" b="1" dirty="0" smtClean="0">
                <a:solidFill>
                  <a:schemeClr val="bg1"/>
                </a:solidFill>
              </a:rPr>
              <a:t> Técnica moderna: </a:t>
            </a:r>
            <a:r>
              <a:rPr lang="es-AR" sz="3200" b="1" dirty="0" err="1" smtClean="0">
                <a:solidFill>
                  <a:schemeClr val="bg1"/>
                </a:solidFill>
              </a:rPr>
              <a:t>desocultamiento</a:t>
            </a:r>
            <a:r>
              <a:rPr lang="es-AR" sz="3200" b="1" dirty="0" smtClean="0">
                <a:solidFill>
                  <a:schemeClr val="bg1"/>
                </a:solidFill>
              </a:rPr>
              <a:t>  </a:t>
            </a:r>
            <a:r>
              <a:rPr lang="es-AR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Técnica como revelación y un modo de habitar el mundo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Implica peligro: </a:t>
            </a:r>
            <a:r>
              <a:rPr lang="es-AR" sz="3200" b="1" dirty="0" err="1" smtClean="0">
                <a:solidFill>
                  <a:schemeClr val="bg1"/>
                </a:solidFill>
              </a:rPr>
              <a:t>Bestand</a:t>
            </a:r>
            <a:r>
              <a:rPr lang="es-AR" sz="3200" b="1" dirty="0" smtClean="0">
                <a:solidFill>
                  <a:schemeClr val="bg1"/>
                </a:solidFill>
              </a:rPr>
              <a:t>, fondo de reserva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Técnica como desvelamiento </a:t>
            </a:r>
            <a:r>
              <a:rPr lang="es-A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s-AR" sz="3200" b="1" dirty="0" smtClean="0">
                <a:sym typeface="Wingdings" panose="05000000000000000000" pitchFamily="2" charset="2"/>
              </a:rPr>
              <a:t>Transformación</a:t>
            </a:r>
            <a:r>
              <a:rPr lang="es-A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del mundo y manera de comprender y </a:t>
            </a:r>
            <a:r>
              <a:rPr lang="es-AR" sz="3200" b="1" dirty="0" smtClean="0">
                <a:sym typeface="Wingdings" panose="05000000000000000000" pitchFamily="2" charset="2"/>
              </a:rPr>
              <a:t>relacionarnos</a:t>
            </a:r>
            <a:endParaRPr lang="es-AR" sz="3200" b="1" dirty="0" smtClean="0"/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Técnica </a:t>
            </a:r>
            <a:r>
              <a:rPr lang="es-A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s-AR" sz="3200" b="1" dirty="0" smtClean="0">
                <a:solidFill>
                  <a:schemeClr val="bg1"/>
                </a:solidFill>
              </a:rPr>
              <a:t>Das </a:t>
            </a:r>
            <a:r>
              <a:rPr lang="es-AR" sz="3200" b="1" dirty="0" err="1" smtClean="0">
                <a:solidFill>
                  <a:schemeClr val="bg1"/>
                </a:solidFill>
              </a:rPr>
              <a:t>Man</a:t>
            </a:r>
            <a:r>
              <a:rPr lang="es-AR" sz="3200" b="1" dirty="0" smtClean="0">
                <a:solidFill>
                  <a:schemeClr val="bg1"/>
                </a:solidFill>
              </a:rPr>
              <a:t>: uno, </a:t>
            </a:r>
            <a:r>
              <a:rPr lang="es-AR" sz="3200" b="1" dirty="0" smtClean="0"/>
              <a:t>impersonal</a:t>
            </a:r>
            <a:r>
              <a:rPr lang="es-AR" sz="3200" b="1" dirty="0" smtClean="0">
                <a:solidFill>
                  <a:schemeClr val="bg1"/>
                </a:solidFill>
              </a:rPr>
              <a:t>    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“Jamás un instrumento ha sido un mero instrumento”</a:t>
            </a:r>
          </a:p>
          <a:p>
            <a:pPr algn="just"/>
            <a:r>
              <a:rPr lang="es-AR" sz="3200" b="1" dirty="0" smtClean="0">
                <a:solidFill>
                  <a:schemeClr val="bg1"/>
                </a:solidFill>
              </a:rPr>
              <a:t>Evaluación, instrumento asociado a la eficiencia y productividad   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04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lumMod val="75000"/>
                <a:alpha val="40000"/>
              </a:schemeClr>
            </a:glow>
            <a:reflection stA="89000"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688" y="269620"/>
            <a:ext cx="1254717" cy="1068947"/>
          </a:xfrm>
          <a:effectLst>
            <a:glow rad="228600">
              <a:srgbClr val="00B0F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algn="l"/>
            <a:r>
              <a:rPr lang="es-AR" sz="6600" b="1" dirty="0" smtClean="0">
                <a:solidFill>
                  <a:schemeClr val="bg1"/>
                </a:solidFill>
              </a:rPr>
              <a:t>IA</a:t>
            </a:r>
            <a:endParaRPr lang="es-AR" sz="6600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481133" y="491135"/>
            <a:ext cx="5465132" cy="75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900" b="1" i="1" dirty="0" smtClean="0">
                <a:solidFill>
                  <a:schemeClr val="bg1"/>
                </a:solidFill>
              </a:rPr>
              <a:t>Un poco de historia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35360" y="1429555"/>
            <a:ext cx="11357876" cy="517906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3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 A usada por primera vez en 1955, John </a:t>
            </a:r>
            <a:r>
              <a:rPr lang="es-AR" sz="3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McCarthy</a:t>
            </a:r>
          </a:p>
          <a:p>
            <a:pPr algn="just"/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John </a:t>
            </a:r>
            <a:r>
              <a:rPr lang="es-AR" sz="29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Eckert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y John W </a:t>
            </a:r>
            <a:r>
              <a:rPr lang="es-AR" sz="29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Mauchly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(1945), calculo sobre base probabilística  </a:t>
            </a:r>
          </a:p>
          <a:p>
            <a:pPr algn="just"/>
            <a:r>
              <a:rPr lang="es-AR" sz="29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Norbert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s-AR" sz="29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Winer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crea cibernética en 1948 (</a:t>
            </a:r>
            <a:r>
              <a:rPr lang="es-AR" sz="29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Kubernetes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algn="just"/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Walter Mc </a:t>
            </a:r>
            <a:r>
              <a:rPr lang="es-AR" sz="29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Colloch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y Walter </a:t>
            </a:r>
            <a:r>
              <a:rPr lang="es-AR" sz="29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Pitts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, 1943 presentan artículo que afirma al cerebro humano como maquina asombrosa posible de ser reproducida</a:t>
            </a:r>
          </a:p>
          <a:p>
            <a:pPr algn="just"/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Antropomorfismo de la Técnica: 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Aumentado: modelarse </a:t>
            </a:r>
            <a:r>
              <a:rPr lang="es-AR" sz="2900" b="1" dirty="0" smtClean="0">
                <a:sym typeface="Wingdings" panose="05000000000000000000" pitchFamily="2" charset="2"/>
              </a:rPr>
              <a:t>sobre las capacidades</a:t>
            </a: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cognitivas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Parcelario: apunta a garantizar tareas especificas 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es-AR" sz="29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Emprendedor: emprender acciones de modo automatizado y en función de conclusiones delimitadas.    </a:t>
            </a:r>
            <a:r>
              <a:rPr lang="es-AR" sz="21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s-AR" sz="21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s-AR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lumMod val="75000"/>
                <a:alpha val="40000"/>
              </a:schemeClr>
            </a:glow>
            <a:reflection stA="89000" endPos="0" dir="5400000" sy="-100000" algn="bl" rotWithShape="0"/>
          </a:effec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35360" y="566671"/>
            <a:ext cx="11307141" cy="604194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AR" sz="30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AR" sz="5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¿Es la IA una herramienta?</a:t>
            </a:r>
          </a:p>
          <a:p>
            <a:pPr marL="0" indent="0" algn="just">
              <a:buNone/>
            </a:pPr>
            <a:endParaRPr lang="es-AR" sz="50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AR" sz="5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¿La IA pude pensar por el humano? </a:t>
            </a:r>
          </a:p>
          <a:p>
            <a:pPr marL="0" indent="0" algn="just">
              <a:buNone/>
            </a:pPr>
            <a:endParaRPr lang="es-AR" sz="50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AR" sz="5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¿Una herramienta puede suplantar el pensamiento humano y si puede, sigue siendo herramienta?</a:t>
            </a:r>
            <a:endParaRPr lang="es-AR" sz="5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lumMod val="75000"/>
                <a:alpha val="40000"/>
              </a:schemeClr>
            </a:glow>
            <a:reflection stA="89000"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053" y="429621"/>
            <a:ext cx="2516846" cy="879475"/>
          </a:xfrm>
          <a:effectLst>
            <a:glow rad="228600">
              <a:srgbClr val="00B0F0">
                <a:alpha val="40000"/>
              </a:srgb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es-AR" b="1" dirty="0" smtClean="0">
                <a:solidFill>
                  <a:schemeClr val="bg1"/>
                </a:solidFill>
              </a:rPr>
              <a:t>Verdad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91747" y="552651"/>
            <a:ext cx="5465132" cy="75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900" b="1" i="1" dirty="0" smtClean="0">
                <a:solidFill>
                  <a:schemeClr val="bg1"/>
                </a:solidFill>
              </a:rPr>
              <a:t>¿Qué es la verdad?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35359" y="1429555"/>
            <a:ext cx="11474567" cy="517906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3000" b="1" dirty="0" smtClean="0">
                <a:solidFill>
                  <a:schemeClr val="bg1"/>
                </a:solidFill>
              </a:rPr>
              <a:t>Monoteísmo: respeto a las leyes divinas </a:t>
            </a:r>
          </a:p>
          <a:p>
            <a:pPr algn="just"/>
            <a:r>
              <a:rPr lang="es-AR" sz="3000" b="1" dirty="0" smtClean="0">
                <a:solidFill>
                  <a:schemeClr val="bg1"/>
                </a:solidFill>
              </a:rPr>
              <a:t>Platónica: no confiar en las sobras y elevarse por encima de lo sensible hacia la esencia pura </a:t>
            </a:r>
          </a:p>
          <a:p>
            <a:pPr algn="just"/>
            <a:r>
              <a:rPr lang="es-AR" sz="3000" b="1" dirty="0" smtClean="0">
                <a:solidFill>
                  <a:schemeClr val="bg1"/>
                </a:solidFill>
              </a:rPr>
              <a:t>Aristotélica: relación entre lo real y lo sensible. Experimentación y contemplación.  </a:t>
            </a:r>
          </a:p>
          <a:p>
            <a:pPr algn="just"/>
            <a:r>
              <a:rPr lang="es-AR" sz="3000" b="1" dirty="0" smtClean="0">
                <a:solidFill>
                  <a:schemeClr val="bg1"/>
                </a:solidFill>
              </a:rPr>
              <a:t>Tomas de Aquino: trabajo </a:t>
            </a:r>
            <a:r>
              <a:rPr lang="es-AR" sz="3000" b="1" dirty="0" smtClean="0"/>
              <a:t>riguroso del</a:t>
            </a:r>
            <a:r>
              <a:rPr lang="es-AR" sz="3000" b="1" dirty="0" smtClean="0">
                <a:solidFill>
                  <a:schemeClr val="bg1"/>
                </a:solidFill>
              </a:rPr>
              <a:t> espíritu  </a:t>
            </a:r>
          </a:p>
          <a:p>
            <a:pPr algn="just"/>
            <a:r>
              <a:rPr lang="es-AR" sz="3000" b="1" dirty="0" smtClean="0">
                <a:solidFill>
                  <a:schemeClr val="bg1"/>
                </a:solidFill>
              </a:rPr>
              <a:t>Descartes: cogito, se determinara a buscar la verdad dando pruebas del método  </a:t>
            </a:r>
          </a:p>
          <a:p>
            <a:pPr algn="just"/>
            <a:r>
              <a:rPr lang="es-AR" sz="3000" b="1" dirty="0" smtClean="0">
                <a:solidFill>
                  <a:schemeClr val="bg1"/>
                </a:solidFill>
              </a:rPr>
              <a:t>Luces: verdad como concepto absoluto y plural </a:t>
            </a:r>
          </a:p>
          <a:p>
            <a:pPr algn="just"/>
            <a:r>
              <a:rPr lang="es-AR" sz="3000" b="1" dirty="0" smtClean="0">
                <a:solidFill>
                  <a:schemeClr val="bg1"/>
                </a:solidFill>
              </a:rPr>
              <a:t>Nietzsche: verdad como lo que esta en todas las creencias inculcadas  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12091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lumMod val="75000"/>
                <a:alpha val="40000"/>
              </a:schemeClr>
            </a:glow>
            <a:reflection stA="89000"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5141" y="390984"/>
            <a:ext cx="3547157" cy="879475"/>
          </a:xfrm>
          <a:effectLst>
            <a:glow rad="228600">
              <a:srgbClr val="00B0F0">
                <a:alpha val="40000"/>
              </a:srgb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es-AR" b="1" dirty="0" smtClean="0">
                <a:solidFill>
                  <a:schemeClr val="bg1"/>
                </a:solidFill>
              </a:rPr>
              <a:t>Verdad e IA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35359" y="1270459"/>
            <a:ext cx="11474567" cy="5338159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3400" b="1" dirty="0" smtClean="0">
                <a:solidFill>
                  <a:schemeClr val="bg1"/>
                </a:solidFill>
              </a:rPr>
              <a:t>Digital como potencia </a:t>
            </a:r>
            <a:r>
              <a:rPr lang="es-AR" sz="3400" b="1" dirty="0" err="1" smtClean="0">
                <a:solidFill>
                  <a:schemeClr val="bg1"/>
                </a:solidFill>
              </a:rPr>
              <a:t>aletheica</a:t>
            </a:r>
            <a:r>
              <a:rPr lang="es-AR" sz="3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AR" sz="3400" b="1" dirty="0" err="1" smtClean="0">
                <a:solidFill>
                  <a:schemeClr val="bg1"/>
                </a:solidFill>
              </a:rPr>
              <a:t>Posverdad</a:t>
            </a:r>
            <a:r>
              <a:rPr lang="es-AR" sz="3400" b="1" dirty="0" smtClean="0">
                <a:solidFill>
                  <a:schemeClr val="bg1"/>
                </a:solidFill>
              </a:rPr>
              <a:t> / Redes / </a:t>
            </a:r>
            <a:r>
              <a:rPr lang="es-AR" sz="3400" b="1" dirty="0" err="1" smtClean="0">
                <a:solidFill>
                  <a:schemeClr val="bg1"/>
                </a:solidFill>
              </a:rPr>
              <a:t>Fake</a:t>
            </a:r>
            <a:r>
              <a:rPr lang="es-AR" sz="3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AR" sz="3400" b="1" dirty="0" smtClean="0">
                <a:solidFill>
                  <a:schemeClr val="bg1"/>
                </a:solidFill>
              </a:rPr>
              <a:t>I A se enmascara bajo el valor de verdad</a:t>
            </a:r>
          </a:p>
          <a:p>
            <a:pPr algn="just"/>
            <a:r>
              <a:rPr lang="es-AR" sz="3400" b="1" dirty="0" smtClean="0">
                <a:solidFill>
                  <a:schemeClr val="bg1"/>
                </a:solidFill>
              </a:rPr>
              <a:t>I A, respuestas inmediatas</a:t>
            </a:r>
          </a:p>
          <a:p>
            <a:pPr algn="just"/>
            <a:r>
              <a:rPr lang="es-AR" sz="3400" b="1" dirty="0" smtClean="0">
                <a:solidFill>
                  <a:schemeClr val="bg1"/>
                </a:solidFill>
              </a:rPr>
              <a:t>La </a:t>
            </a:r>
            <a:r>
              <a:rPr lang="es-AR" sz="3400" b="1" dirty="0" err="1" smtClean="0">
                <a:solidFill>
                  <a:schemeClr val="bg1"/>
                </a:solidFill>
              </a:rPr>
              <a:t>aletheia</a:t>
            </a:r>
            <a:r>
              <a:rPr lang="es-AR" sz="3400" b="1" dirty="0" smtClean="0">
                <a:solidFill>
                  <a:schemeClr val="bg1"/>
                </a:solidFill>
              </a:rPr>
              <a:t> algorítmica y su forma de verdad </a:t>
            </a:r>
          </a:p>
          <a:p>
            <a:pPr algn="just"/>
            <a:r>
              <a:rPr lang="es-AR" sz="3400" b="1" dirty="0" smtClean="0">
                <a:solidFill>
                  <a:schemeClr val="bg1"/>
                </a:solidFill>
              </a:rPr>
              <a:t>Input y Output</a:t>
            </a:r>
            <a:r>
              <a:rPr lang="es-AR" sz="30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2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710" y="0"/>
            <a:ext cx="12192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05034" cy="1325563"/>
          </a:xfrm>
        </p:spPr>
        <p:txBody>
          <a:bodyPr>
            <a:noAutofit/>
          </a:bodyPr>
          <a:lstStyle/>
          <a:p>
            <a:r>
              <a:rPr lang="es-AR" sz="5400" b="1" dirty="0" smtClean="0">
                <a:solidFill>
                  <a:schemeClr val="bg1"/>
                </a:solidFill>
              </a:rPr>
              <a:t>Educación – Rol Docente </a:t>
            </a:r>
            <a:endParaRPr lang="es-AR" sz="5400" b="1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0599" y="1599351"/>
            <a:ext cx="7522335" cy="3255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6000" b="1" dirty="0" smtClean="0">
                <a:solidFill>
                  <a:schemeClr val="bg1"/>
                </a:solidFill>
              </a:rPr>
              <a:t>¿Cuál será el Rol Docente en la era de la IA generativa?</a:t>
            </a:r>
            <a:endParaRPr lang="es-A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455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Si depositamos la verdad en la IA ¿Cuál será el Rol Docente?</vt:lpstr>
      <vt:lpstr>Progreso-Técnica-IA  </vt:lpstr>
      <vt:lpstr>Progreso-Técnica-IA</vt:lpstr>
      <vt:lpstr>Técnica</vt:lpstr>
      <vt:lpstr>IA</vt:lpstr>
      <vt:lpstr>Presentación de PowerPoint</vt:lpstr>
      <vt:lpstr>Verdad</vt:lpstr>
      <vt:lpstr>Verdad e IA</vt:lpstr>
      <vt:lpstr>Educación – Rol Docente </vt:lpstr>
      <vt:lpstr>¿Cuáles fueron los objetivos del encuentro?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42</cp:revision>
  <dcterms:created xsi:type="dcterms:W3CDTF">2024-08-05T13:21:36Z</dcterms:created>
  <dcterms:modified xsi:type="dcterms:W3CDTF">2024-08-08T20:43:36Z</dcterms:modified>
</cp:coreProperties>
</file>